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6" r:id="rId9"/>
    <p:sldId id="261" r:id="rId10"/>
    <p:sldId id="268" r:id="rId11"/>
    <p:sldId id="267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4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4DE3-6378-4637-8362-C6231C71E539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4BBB-6992-4CED-90FB-8ABB5194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5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4DE3-6378-4637-8362-C6231C71E539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4BBB-6992-4CED-90FB-8ABB5194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9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4DE3-6378-4637-8362-C6231C71E539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4BBB-6992-4CED-90FB-8ABB5194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4DE3-6378-4637-8362-C6231C71E539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4BBB-6992-4CED-90FB-8ABB5194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5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4DE3-6378-4637-8362-C6231C71E539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4BBB-6992-4CED-90FB-8ABB5194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9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4DE3-6378-4637-8362-C6231C71E539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4BBB-6992-4CED-90FB-8ABB5194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2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4DE3-6378-4637-8362-C6231C71E539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4BBB-6992-4CED-90FB-8ABB5194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7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4DE3-6378-4637-8362-C6231C71E539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4BBB-6992-4CED-90FB-8ABB5194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4DE3-6378-4637-8362-C6231C71E539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4BBB-6992-4CED-90FB-8ABB5194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4DE3-6378-4637-8362-C6231C71E539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4BBB-6992-4CED-90FB-8ABB5194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4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4DE3-6378-4637-8362-C6231C71E539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4BBB-6992-4CED-90FB-8ABB5194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7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E4DE3-6378-4637-8362-C6231C71E539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44BBB-6992-4CED-90FB-8ABB5194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57701"/>
            <a:ext cx="12192000" cy="2400300"/>
          </a:xfrm>
          <a:prstGeom prst="rect">
            <a:avLst/>
          </a:prstGeom>
          <a:solidFill>
            <a:srgbClr val="B24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950" y="2291199"/>
            <a:ext cx="7010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Barlow Condensed SemiBold" panose="00000706000000000000" pitchFamily="2" charset="0"/>
              </a:rPr>
              <a:t>ThermaRed</a:t>
            </a:r>
            <a:r>
              <a:rPr lang="en-US" sz="3200" b="1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 CPD ™ Filter Housing Heater Jacket</a:t>
            </a:r>
          </a:p>
        </p:txBody>
      </p:sp>
      <p:pic>
        <p:nvPicPr>
          <p:cNvPr id="11" name="Picture 10" descr="A collage of people in hard hats&#10;&#10;AI-generated content may be incorrect.">
            <a:extLst>
              <a:ext uri="{FF2B5EF4-FFF2-40B4-BE49-F238E27FC236}">
                <a16:creationId xmlns:a16="http://schemas.microsoft.com/office/drawing/2014/main" id="{643AB76F-1AE3-83F3-5F94-D8071975C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73"/>
            <a:ext cx="12192000" cy="3797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05" y="5033753"/>
            <a:ext cx="1772788" cy="987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9747" y="5427018"/>
            <a:ext cx="27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3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CONSIDER IT DONE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0B20FA-1BE1-DE7A-3666-615A3F8F1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0" y="1745924"/>
            <a:ext cx="8316116" cy="18078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0B5C18-F0C0-B2FC-349C-E17696B947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36" y="1306286"/>
            <a:ext cx="6022618" cy="55517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CDCC25C-CF53-49EB-EC67-6D994B8F67BD}"/>
              </a:ext>
            </a:extLst>
          </p:cNvPr>
          <p:cNvSpPr txBox="1"/>
          <p:nvPr/>
        </p:nvSpPr>
        <p:spPr>
          <a:xfrm>
            <a:off x="776350" y="2244819"/>
            <a:ext cx="7010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Barlow Condensed SemiBold" panose="00000706000000000000" pitchFamily="2" charset="0"/>
              </a:rPr>
              <a:t>ThermaRed</a:t>
            </a:r>
            <a:r>
              <a:rPr lang="en-US" sz="3200" b="1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 CPD™ Filter Housing Heater Jacket</a:t>
            </a:r>
          </a:p>
        </p:txBody>
      </p:sp>
    </p:spTree>
    <p:extLst>
      <p:ext uri="{BB962C8B-B14F-4D97-AF65-F5344CB8AC3E}">
        <p14:creationId xmlns:p14="http://schemas.microsoft.com/office/powerpoint/2010/main" val="259685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94225-3F2A-375C-2F10-31D181C50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385A45-66B2-B64A-9CCB-A79F5DA34A35}"/>
              </a:ext>
            </a:extLst>
          </p:cNvPr>
          <p:cNvSpPr/>
          <p:nvPr/>
        </p:nvSpPr>
        <p:spPr>
          <a:xfrm>
            <a:off x="0" y="5829300"/>
            <a:ext cx="12192000" cy="1028701"/>
          </a:xfrm>
          <a:prstGeom prst="rect">
            <a:avLst/>
          </a:prstGeom>
          <a:solidFill>
            <a:srgbClr val="B24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B97B2-E8F4-58A9-2DBF-011CB6DC8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1"/>
            <a:ext cx="12205250" cy="1704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8A6842-CF58-3703-A58C-C43C0F55B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6" y="6003983"/>
            <a:ext cx="968139" cy="539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3EFA0B-36AB-644A-E991-AD461E11518F}"/>
              </a:ext>
            </a:extLst>
          </p:cNvPr>
          <p:cNvSpPr txBox="1"/>
          <p:nvPr/>
        </p:nvSpPr>
        <p:spPr>
          <a:xfrm>
            <a:off x="9809670" y="620515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CONSIDER IT DONE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8EC67E-B270-01C8-B9C4-00F0C4B264A0}"/>
              </a:ext>
            </a:extLst>
          </p:cNvPr>
          <p:cNvSpPr/>
          <p:nvPr/>
        </p:nvSpPr>
        <p:spPr>
          <a:xfrm>
            <a:off x="1019356" y="529320"/>
            <a:ext cx="3486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Barlow Condensed SemiBold" panose="00000706000000000000" pitchFamily="2" charset="0"/>
              </a:rPr>
              <a:t>IT’S AS EASY AS ABC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96479-4991-9209-D844-04D340013CB3}"/>
              </a:ext>
            </a:extLst>
          </p:cNvPr>
          <p:cNvSpPr txBox="1"/>
          <p:nvPr/>
        </p:nvSpPr>
        <p:spPr>
          <a:xfrm>
            <a:off x="1778073" y="2785465"/>
            <a:ext cx="6540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One-piece spring-loaded jacket fits tightly without flimsy straps or Velcro to maintain snug contact with filter housing shell.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12A854-8D4C-CDEB-0640-A66F5AF8A551}"/>
              </a:ext>
            </a:extLst>
          </p:cNvPr>
          <p:cNvSpPr/>
          <p:nvPr/>
        </p:nvSpPr>
        <p:spPr>
          <a:xfrm>
            <a:off x="1017388" y="2041001"/>
            <a:ext cx="6444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Barlow Condensed SemiBold" panose="00000706000000000000" pitchFamily="2" charset="0"/>
              </a:rPr>
              <a:t>Additional features of </a:t>
            </a:r>
            <a:r>
              <a:rPr lang="en-US" sz="3600" dirty="0" err="1">
                <a:latin typeface="Barlow Condensed SemiBold" panose="00000706000000000000" pitchFamily="2" charset="0"/>
              </a:rPr>
              <a:t>ThermaRed</a:t>
            </a:r>
            <a:r>
              <a:rPr lang="en-US" sz="3600" dirty="0">
                <a:latin typeface="Barlow Condensed SemiBold" panose="00000706000000000000" pitchFamily="2" charset="0"/>
              </a:rPr>
              <a:t> CPD</a:t>
            </a:r>
          </a:p>
        </p:txBody>
      </p:sp>
      <p:pic>
        <p:nvPicPr>
          <p:cNvPr id="13" name="Picture 12" descr="A red pipe with a white background&#10;&#10;AI-generated content may be incorrect.">
            <a:extLst>
              <a:ext uri="{FF2B5EF4-FFF2-40B4-BE49-F238E27FC236}">
                <a16:creationId xmlns:a16="http://schemas.microsoft.com/office/drawing/2014/main" id="{17B358D8-8069-30F4-1982-5D667F917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17" y="3578337"/>
            <a:ext cx="2675872" cy="200690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5" name="Picture 14" descr="A close-up of a red ball&#10;&#10;AI-generated content may be incorrect.">
            <a:extLst>
              <a:ext uri="{FF2B5EF4-FFF2-40B4-BE49-F238E27FC236}">
                <a16:creationId xmlns:a16="http://schemas.microsoft.com/office/drawing/2014/main" id="{B0A85A0B-0A35-54B8-5DE0-6C8C83FCA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84" y="1931326"/>
            <a:ext cx="2702878" cy="202715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924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CE8DC-6DA7-63B2-6A63-3DB513581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FC01BA-788E-592C-788B-D1229A2FB957}"/>
              </a:ext>
            </a:extLst>
          </p:cNvPr>
          <p:cNvSpPr/>
          <p:nvPr/>
        </p:nvSpPr>
        <p:spPr>
          <a:xfrm>
            <a:off x="0" y="5829300"/>
            <a:ext cx="12192000" cy="1028701"/>
          </a:xfrm>
          <a:prstGeom prst="rect">
            <a:avLst/>
          </a:prstGeom>
          <a:solidFill>
            <a:srgbClr val="B24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B77F3-A2FA-885C-5DEE-1A542B509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1"/>
            <a:ext cx="12205250" cy="1704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B4FDE4-17FD-3CED-7D49-61DCA1C2A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6" y="6003983"/>
            <a:ext cx="968139" cy="539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797C32-4766-13A6-0A7F-B03AB186436F}"/>
              </a:ext>
            </a:extLst>
          </p:cNvPr>
          <p:cNvSpPr txBox="1"/>
          <p:nvPr/>
        </p:nvSpPr>
        <p:spPr>
          <a:xfrm>
            <a:off x="9809670" y="620515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CONSIDER IT DONE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23E15-B7D3-B2A1-2C86-9A8B6445085C}"/>
              </a:ext>
            </a:extLst>
          </p:cNvPr>
          <p:cNvSpPr/>
          <p:nvPr/>
        </p:nvSpPr>
        <p:spPr>
          <a:xfrm>
            <a:off x="1019356" y="529320"/>
            <a:ext cx="3486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Barlow Condensed SemiBold" panose="00000706000000000000" pitchFamily="2" charset="0"/>
              </a:rPr>
              <a:t>IT’S AS EASY AS ABC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7AD82C-B364-DEDE-0988-1CDAB8FB4B0C}"/>
              </a:ext>
            </a:extLst>
          </p:cNvPr>
          <p:cNvSpPr txBox="1"/>
          <p:nvPr/>
        </p:nvSpPr>
        <p:spPr>
          <a:xfrm>
            <a:off x="1778072" y="2782503"/>
            <a:ext cx="6206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Rugged stainless steel control box with                                                    digital display and optional Modbus RTU Communication module.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Improved rugged design for cables and connections adding strength under the most difficult conditions.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2D1F6-A9C1-5B1C-67BD-74307B2C7626}"/>
              </a:ext>
            </a:extLst>
          </p:cNvPr>
          <p:cNvSpPr/>
          <p:nvPr/>
        </p:nvSpPr>
        <p:spPr>
          <a:xfrm>
            <a:off x="1017388" y="2041001"/>
            <a:ext cx="6444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Barlow Condensed SemiBold" panose="00000706000000000000" pitchFamily="2" charset="0"/>
              </a:rPr>
              <a:t>Additional features of </a:t>
            </a:r>
            <a:r>
              <a:rPr lang="en-US" sz="3600" dirty="0" err="1">
                <a:latin typeface="Barlow Condensed SemiBold" panose="00000706000000000000" pitchFamily="2" charset="0"/>
              </a:rPr>
              <a:t>ThermaRed</a:t>
            </a:r>
            <a:r>
              <a:rPr lang="en-US" sz="3600" dirty="0">
                <a:latin typeface="Barlow Condensed SemiBold" panose="00000706000000000000" pitchFamily="2" charset="0"/>
              </a:rPr>
              <a:t> CPD</a:t>
            </a:r>
          </a:p>
        </p:txBody>
      </p:sp>
      <p:pic>
        <p:nvPicPr>
          <p:cNvPr id="11" name="Picture 10" descr="A close-up of a metal box&#10;&#10;AI-generated content may be incorrect.">
            <a:extLst>
              <a:ext uri="{FF2B5EF4-FFF2-40B4-BE49-F238E27FC236}">
                <a16:creationId xmlns:a16="http://schemas.microsoft.com/office/drawing/2014/main" id="{D6508E09-852D-2965-702E-E06F80FCB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17" y="2933213"/>
            <a:ext cx="2675872" cy="200690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385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29300"/>
            <a:ext cx="12192000" cy="1028701"/>
          </a:xfrm>
          <a:prstGeom prst="rect">
            <a:avLst/>
          </a:prstGeom>
          <a:solidFill>
            <a:srgbClr val="B24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1"/>
            <a:ext cx="12205250" cy="1704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6" y="6003983"/>
            <a:ext cx="968139" cy="53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9670" y="620515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CONSIDER IT DONE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9356" y="52932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Barlow Condensed SemiBold" panose="00000706000000000000" pitchFamily="2" charset="0"/>
              </a:rPr>
              <a:t>TECHNICAL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066" y="2775792"/>
            <a:ext cx="10124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Material: Molded silicone and fiberglass-reinforced silicone foam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Filter Temperature: Adjustable 0-120 °C with controller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Heater Exterior Surface: Max. 60 °C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Cured Silicone Materials: Max 200 °C (392 °F)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Electrical Rating: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120 V~, 50/60 Hz, max. 10 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240 V~, 50/60 Hz, max. 10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67708-C614-237D-8E53-FD58AA1961AD}"/>
              </a:ext>
            </a:extLst>
          </p:cNvPr>
          <p:cNvSpPr/>
          <p:nvPr/>
        </p:nvSpPr>
        <p:spPr>
          <a:xfrm>
            <a:off x="1017388" y="2041001"/>
            <a:ext cx="3849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Barlow Condensed SemiBold" panose="00000706000000000000" pitchFamily="2" charset="0"/>
              </a:rPr>
              <a:t>ThermaRed</a:t>
            </a:r>
            <a:r>
              <a:rPr lang="en-US" sz="3600" dirty="0">
                <a:latin typeface="Barlow Condensed SemiBold" panose="00000706000000000000" pitchFamily="2" charset="0"/>
              </a:rPr>
              <a:t> CPD specs</a:t>
            </a:r>
          </a:p>
        </p:txBody>
      </p:sp>
    </p:spTree>
    <p:extLst>
      <p:ext uri="{BB962C8B-B14F-4D97-AF65-F5344CB8AC3E}">
        <p14:creationId xmlns:p14="http://schemas.microsoft.com/office/powerpoint/2010/main" val="373697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29300"/>
            <a:ext cx="12192000" cy="1028701"/>
          </a:xfrm>
          <a:prstGeom prst="rect">
            <a:avLst/>
          </a:prstGeom>
          <a:solidFill>
            <a:srgbClr val="B24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1"/>
            <a:ext cx="12205250" cy="1704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6" y="6003983"/>
            <a:ext cx="968139" cy="53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9670" y="620515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CONSIDER IT DONE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9356" y="529320"/>
            <a:ext cx="3988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Barlow Condensed SemiBold" panose="00000706000000000000" pitchFamily="2" charset="0"/>
              </a:rPr>
              <a:t>WANT TO LEARN MORE?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93" y="2989536"/>
            <a:ext cx="1354980" cy="202993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12" y="2989534"/>
            <a:ext cx="1371576" cy="202993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999541" y="3527448"/>
            <a:ext cx="2908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arlow" pitchFamily="2" charset="77"/>
              </a:rPr>
              <a:t>Pat Cunneen</a:t>
            </a:r>
          </a:p>
          <a:p>
            <a:r>
              <a:rPr lang="en-US" sz="1400" dirty="0">
                <a:latin typeface="Barlow" pitchFamily="2" charset="77"/>
              </a:rPr>
              <a:t>Business Development Manager</a:t>
            </a:r>
          </a:p>
          <a:p>
            <a:r>
              <a:rPr lang="en-US" sz="1400" dirty="0">
                <a:latin typeface="Barlow" pitchFamily="2" charset="77"/>
              </a:rPr>
              <a:t>814-558-3569</a:t>
            </a:r>
          </a:p>
          <a:p>
            <a:r>
              <a:rPr lang="en-US" sz="1400" dirty="0">
                <a:latin typeface="Barlow" pitchFamily="2" charset="77"/>
              </a:rPr>
              <a:t>pcunneen@alleghenybradford.com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5246" y="3527446"/>
            <a:ext cx="2941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arlow" pitchFamily="2" charset="77"/>
              </a:rPr>
              <a:t>Tom Johnson</a:t>
            </a:r>
          </a:p>
          <a:p>
            <a:r>
              <a:rPr lang="en-US" sz="1400" dirty="0">
                <a:latin typeface="Barlow" pitchFamily="2" charset="77"/>
              </a:rPr>
              <a:t>Regional Sales Manager - Northeast</a:t>
            </a:r>
          </a:p>
          <a:p>
            <a:r>
              <a:rPr lang="en-US" sz="1400" dirty="0">
                <a:latin typeface="Barlow" pitchFamily="2" charset="77"/>
              </a:rPr>
              <a:t>814-558-3592</a:t>
            </a:r>
          </a:p>
          <a:p>
            <a:r>
              <a:rPr lang="en-US" sz="1400" dirty="0">
                <a:latin typeface="Barlow" pitchFamily="2" charset="77"/>
              </a:rPr>
              <a:t>tjohnson@alleghenybradford.com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AB1D4C-68CD-B809-DCBE-682C89138382}"/>
              </a:ext>
            </a:extLst>
          </p:cNvPr>
          <p:cNvSpPr/>
          <p:nvPr/>
        </p:nvSpPr>
        <p:spPr>
          <a:xfrm>
            <a:off x="1027327" y="2041001"/>
            <a:ext cx="3078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Barlow Condensed SemiBold" panose="00000706000000000000" pitchFamily="2" charset="0"/>
              </a:rPr>
              <a:t>We’re here to talk</a:t>
            </a:r>
          </a:p>
        </p:txBody>
      </p:sp>
    </p:spTree>
    <p:extLst>
      <p:ext uri="{BB962C8B-B14F-4D97-AF65-F5344CB8AC3E}">
        <p14:creationId xmlns:p14="http://schemas.microsoft.com/office/powerpoint/2010/main" val="20708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29300"/>
            <a:ext cx="12192000" cy="1028701"/>
          </a:xfrm>
          <a:prstGeom prst="rect">
            <a:avLst/>
          </a:prstGeom>
          <a:solidFill>
            <a:srgbClr val="B24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Barlow Condensed SemiBold" panose="00000706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20" y="-3"/>
            <a:ext cx="12205250" cy="1704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6" y="6003983"/>
            <a:ext cx="968139" cy="53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9670" y="620515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CONSIDER IT DONE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6977" y="529318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WHY?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0935" y="2803465"/>
            <a:ext cx="9661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Bio burden occurs when hydrophobic vent filters become “blinded” by moisture caused by condensation inside the filter housing.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The combination of moisture, warmth, and darkness creates the perfect environment for microbial growth.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7739" y="4621679"/>
            <a:ext cx="5626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Barlow Condensed SemiBold" panose="00000706000000000000" pitchFamily="2" charset="0"/>
              </a:rPr>
              <a:t>Sterility is lost – so is your batch.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79768-B962-0FE3-D1FF-4ABF69BBB2E7}"/>
              </a:ext>
            </a:extLst>
          </p:cNvPr>
          <p:cNvSpPr/>
          <p:nvPr/>
        </p:nvSpPr>
        <p:spPr>
          <a:xfrm>
            <a:off x="1017388" y="2041001"/>
            <a:ext cx="1939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Barlow Condensed SemiBold" panose="00000706000000000000" pitchFamily="2" charset="0"/>
              </a:rPr>
              <a:t>Bio burden</a:t>
            </a:r>
          </a:p>
        </p:txBody>
      </p:sp>
    </p:spTree>
    <p:extLst>
      <p:ext uri="{BB962C8B-B14F-4D97-AF65-F5344CB8AC3E}">
        <p14:creationId xmlns:p14="http://schemas.microsoft.com/office/powerpoint/2010/main" val="407326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29300"/>
            <a:ext cx="12192000" cy="1028701"/>
          </a:xfrm>
          <a:prstGeom prst="rect">
            <a:avLst/>
          </a:prstGeom>
          <a:solidFill>
            <a:srgbClr val="B24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Barlow Condensed SemiBold" panose="00000706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20" y="-3"/>
            <a:ext cx="12205250" cy="1704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6" y="6003983"/>
            <a:ext cx="968139" cy="53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9670" y="620515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CONSIDER IT DONE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6977" y="529318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WHY?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7388" y="2041001"/>
            <a:ext cx="1939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Barlow Condensed SemiBold" panose="00000706000000000000" pitchFamily="2" charset="0"/>
              </a:rPr>
              <a:t>Bio burden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0935" y="2799270"/>
            <a:ext cx="9532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Monitoring for early detection of microbial growth is extremely difficult and once it is discovered, it is likely too late to do anything about it.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7739" y="4621679"/>
            <a:ext cx="5626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Barlow Condensed SemiBold" panose="00000706000000000000" pitchFamily="2" charset="0"/>
              </a:rPr>
              <a:t>Sterility is lost – so is your batch.</a:t>
            </a:r>
          </a:p>
        </p:txBody>
      </p:sp>
    </p:spTree>
    <p:extLst>
      <p:ext uri="{BB962C8B-B14F-4D97-AF65-F5344CB8AC3E}">
        <p14:creationId xmlns:p14="http://schemas.microsoft.com/office/powerpoint/2010/main" val="74094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29300"/>
            <a:ext cx="12192000" cy="1028701"/>
          </a:xfrm>
          <a:prstGeom prst="rect">
            <a:avLst/>
          </a:prstGeom>
          <a:solidFill>
            <a:srgbClr val="B24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1"/>
            <a:ext cx="12205250" cy="1704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6" y="6003983"/>
            <a:ext cx="968139" cy="53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9670" y="620515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CONSIDER IT DONE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9356" y="529320"/>
            <a:ext cx="3291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Barlow Condensed SemiBold" panose="00000706000000000000" pitchFamily="2" charset="0"/>
              </a:rPr>
              <a:t>STEAM – WHY NOT?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3009" y="2795624"/>
            <a:ext cx="9358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Steam traps upstream from the vent filter inlet can fail, causing extremely high temperatures.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These high temperatures can deform and even melt the element inside the housing.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7B853-379B-3A8F-01E3-F76505EFFF75}"/>
              </a:ext>
            </a:extLst>
          </p:cNvPr>
          <p:cNvSpPr txBox="1"/>
          <p:nvPr/>
        </p:nvSpPr>
        <p:spPr>
          <a:xfrm>
            <a:off x="4047739" y="4621679"/>
            <a:ext cx="5626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Barlow Condensed SemiBold" panose="00000706000000000000" pitchFamily="2" charset="0"/>
              </a:rPr>
              <a:t>Sterility is lost – so is your batch.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43314A-704E-ABEF-78EE-BA9508167072}"/>
              </a:ext>
            </a:extLst>
          </p:cNvPr>
          <p:cNvSpPr/>
          <p:nvPr/>
        </p:nvSpPr>
        <p:spPr>
          <a:xfrm>
            <a:off x="1017388" y="2041001"/>
            <a:ext cx="7035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Barlow Condensed SemiBold" panose="00000706000000000000" pitchFamily="2" charset="0"/>
              </a:rPr>
              <a:t>Steam isn’t easily controlled or adjustable</a:t>
            </a:r>
          </a:p>
        </p:txBody>
      </p:sp>
    </p:spTree>
    <p:extLst>
      <p:ext uri="{BB962C8B-B14F-4D97-AF65-F5344CB8AC3E}">
        <p14:creationId xmlns:p14="http://schemas.microsoft.com/office/powerpoint/2010/main" val="236123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29300"/>
            <a:ext cx="12192000" cy="1028701"/>
          </a:xfrm>
          <a:prstGeom prst="rect">
            <a:avLst/>
          </a:prstGeom>
          <a:solidFill>
            <a:srgbClr val="B24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1"/>
            <a:ext cx="12205250" cy="1704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6" y="6003983"/>
            <a:ext cx="968139" cy="53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9670" y="620515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CONSIDER IT DONE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9356" y="529320"/>
            <a:ext cx="2940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Barlow Condensed SemiBold" panose="00000706000000000000" pitchFamily="2" charset="0"/>
              </a:rPr>
              <a:t>INDUSTRY NEEDS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0874" y="2795404"/>
            <a:ext cx="10124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An electrical heat jacket with controller offering three forms of control and alert.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Steady temperature control.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The ability to withstand rigorous removal and re-installation procedures, as well as exposure to chemical sanitization materials such as </a:t>
            </a:r>
            <a:r>
              <a:rPr lang="en-US" sz="2400" dirty="0" err="1">
                <a:latin typeface="Barlow" pitchFamily="2" charset="77"/>
              </a:rPr>
              <a:t>peracetic</a:t>
            </a:r>
            <a:r>
              <a:rPr lang="en-US" sz="2400" dirty="0">
                <a:latin typeface="Barlow" pitchFamily="2" charset="77"/>
              </a:rPr>
              <a:t> acid.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4BE63D-0373-78D4-1347-5FDC756DCA2D}"/>
              </a:ext>
            </a:extLst>
          </p:cNvPr>
          <p:cNvSpPr/>
          <p:nvPr/>
        </p:nvSpPr>
        <p:spPr>
          <a:xfrm>
            <a:off x="1017388" y="2041001"/>
            <a:ext cx="5581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Barlow Condensed SemiBold" panose="00000706000000000000" pitchFamily="2" charset="0"/>
              </a:rPr>
              <a:t>Current industry design calls for:</a:t>
            </a:r>
          </a:p>
        </p:txBody>
      </p:sp>
    </p:spTree>
    <p:extLst>
      <p:ext uri="{BB962C8B-B14F-4D97-AF65-F5344CB8AC3E}">
        <p14:creationId xmlns:p14="http://schemas.microsoft.com/office/powerpoint/2010/main" val="277230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29300"/>
            <a:ext cx="12192000" cy="1028701"/>
          </a:xfrm>
          <a:prstGeom prst="rect">
            <a:avLst/>
          </a:prstGeom>
          <a:solidFill>
            <a:srgbClr val="B24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1"/>
            <a:ext cx="12205250" cy="1704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6" y="6003983"/>
            <a:ext cx="968139" cy="53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9670" y="620515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CONSIDER IT DONE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9356" y="529320"/>
            <a:ext cx="3796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Barlow Condensed SemiBold" panose="00000706000000000000" pitchFamily="2" charset="0"/>
              </a:rPr>
              <a:t>WAITING AND WAITING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3882" y="2796783"/>
            <a:ext cx="8652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Current pricing levels for this product have nearly </a:t>
            </a:r>
            <a:r>
              <a:rPr lang="en-US" sz="2400" i="1" u="sng" dirty="0">
                <a:latin typeface="Barlow" pitchFamily="2" charset="77"/>
              </a:rPr>
              <a:t>tripled</a:t>
            </a:r>
            <a:r>
              <a:rPr lang="en-US" sz="2400" dirty="0">
                <a:latin typeface="Barlow" pitchFamily="2" charset="77"/>
              </a:rPr>
              <a:t> over the past 16 months.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Standard lead times are anywhere from 18-36 weeks.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66782-52EF-3C34-D8E9-52C8821AE381}"/>
              </a:ext>
            </a:extLst>
          </p:cNvPr>
          <p:cNvSpPr/>
          <p:nvPr/>
        </p:nvSpPr>
        <p:spPr>
          <a:xfrm>
            <a:off x="1017388" y="2041001"/>
            <a:ext cx="6833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Barlow Condensed SemiBold" panose="00000706000000000000" pitchFamily="2" charset="0"/>
              </a:rPr>
              <a:t>Current industry pricing and turnaround</a:t>
            </a:r>
          </a:p>
        </p:txBody>
      </p:sp>
    </p:spTree>
    <p:extLst>
      <p:ext uri="{BB962C8B-B14F-4D97-AF65-F5344CB8AC3E}">
        <p14:creationId xmlns:p14="http://schemas.microsoft.com/office/powerpoint/2010/main" val="207549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29300"/>
            <a:ext cx="12192000" cy="1028701"/>
          </a:xfrm>
          <a:prstGeom prst="rect">
            <a:avLst/>
          </a:prstGeom>
          <a:solidFill>
            <a:srgbClr val="B24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1"/>
            <a:ext cx="12205250" cy="1704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6" y="6003983"/>
            <a:ext cx="968139" cy="53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9670" y="620515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CONSIDER IT DONE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9356" y="529320"/>
            <a:ext cx="3486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Barlow Condensed SemiBold" panose="00000706000000000000" pitchFamily="2" charset="0"/>
              </a:rPr>
              <a:t>IT’S AS EASY AS ABC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066" y="2792442"/>
            <a:ext cx="934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Condensate prevention device available in under 8 weeks.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Available at a substantial savings.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285106-F6DD-99BD-710D-CE8A6458CF69}"/>
              </a:ext>
            </a:extLst>
          </p:cNvPr>
          <p:cNvSpPr/>
          <p:nvPr/>
        </p:nvSpPr>
        <p:spPr>
          <a:xfrm>
            <a:off x="1017388" y="2041001"/>
            <a:ext cx="6362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Barlow Condensed SemiBold" panose="00000706000000000000" pitchFamily="2" charset="0"/>
              </a:rPr>
              <a:t>Introducing the new </a:t>
            </a:r>
            <a:r>
              <a:rPr lang="en-US" sz="3600" dirty="0" err="1">
                <a:latin typeface="Barlow Condensed SemiBold" panose="00000706000000000000" pitchFamily="2" charset="0"/>
              </a:rPr>
              <a:t>ThermaRed</a:t>
            </a:r>
            <a:r>
              <a:rPr lang="en-US" sz="3600" dirty="0">
                <a:latin typeface="Barlow Condensed SemiBold" panose="00000706000000000000" pitchFamily="2" charset="0"/>
              </a:rPr>
              <a:t> CPD</a:t>
            </a:r>
          </a:p>
        </p:txBody>
      </p:sp>
    </p:spTree>
    <p:extLst>
      <p:ext uri="{BB962C8B-B14F-4D97-AF65-F5344CB8AC3E}">
        <p14:creationId xmlns:p14="http://schemas.microsoft.com/office/powerpoint/2010/main" val="204537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EFFC1-5616-5C07-7B14-3A9D3BAC5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F91729-DB06-DB09-BE3C-9A47E8469FEA}"/>
              </a:ext>
            </a:extLst>
          </p:cNvPr>
          <p:cNvSpPr/>
          <p:nvPr/>
        </p:nvSpPr>
        <p:spPr>
          <a:xfrm>
            <a:off x="0" y="5829300"/>
            <a:ext cx="12192000" cy="1028701"/>
          </a:xfrm>
          <a:prstGeom prst="rect">
            <a:avLst/>
          </a:prstGeom>
          <a:solidFill>
            <a:srgbClr val="B24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1E46D-A951-7DD1-004C-2EA23F93E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1"/>
            <a:ext cx="12205250" cy="1704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72AD16-4DB2-39CA-32CB-E654D376F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6" y="6003983"/>
            <a:ext cx="968139" cy="539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481D98-3075-8D3B-7033-47AF5D34D4B2}"/>
              </a:ext>
            </a:extLst>
          </p:cNvPr>
          <p:cNvSpPr txBox="1"/>
          <p:nvPr/>
        </p:nvSpPr>
        <p:spPr>
          <a:xfrm>
            <a:off x="9809670" y="620515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CONSIDER IT DONE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C71252-AE13-D173-0208-882BFF1F41B2}"/>
              </a:ext>
            </a:extLst>
          </p:cNvPr>
          <p:cNvSpPr/>
          <p:nvPr/>
        </p:nvSpPr>
        <p:spPr>
          <a:xfrm>
            <a:off x="1019356" y="529320"/>
            <a:ext cx="3486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Barlow Condensed SemiBold" panose="00000706000000000000" pitchFamily="2" charset="0"/>
              </a:rPr>
              <a:t>IT’S AS EASY AS ABC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C7643-A9A9-F784-440A-F353250E2DFB}"/>
              </a:ext>
            </a:extLst>
          </p:cNvPr>
          <p:cNvSpPr txBox="1"/>
          <p:nvPr/>
        </p:nvSpPr>
        <p:spPr>
          <a:xfrm>
            <a:off x="1327868" y="2792442"/>
            <a:ext cx="98536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Prevent vapor condensation in sterile vent and process filter applications.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Maintain operating integrity of hydrophobic vent filter cartridges in 5”, 10”, 20”, and 30” sizes.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Provide reliable functional and equivalent temperature control.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Fully compliant with current safety standards and regulations, such as UL approval.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984530-C74D-43B0-1E70-98883BBB235D}"/>
              </a:ext>
            </a:extLst>
          </p:cNvPr>
          <p:cNvSpPr/>
          <p:nvPr/>
        </p:nvSpPr>
        <p:spPr>
          <a:xfrm>
            <a:off x="1017388" y="2041001"/>
            <a:ext cx="7260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Barlow Condensed SemiBold" panose="00000706000000000000" pitchFamily="2" charset="0"/>
              </a:rPr>
              <a:t>ThermaRed</a:t>
            </a:r>
            <a:r>
              <a:rPr lang="en-US" sz="3600" dirty="0">
                <a:latin typeface="Barlow Condensed SemiBold" panose="00000706000000000000" pitchFamily="2" charset="0"/>
              </a:rPr>
              <a:t> CPD is specifically designed to:</a:t>
            </a:r>
          </a:p>
        </p:txBody>
      </p:sp>
    </p:spTree>
    <p:extLst>
      <p:ext uri="{BB962C8B-B14F-4D97-AF65-F5344CB8AC3E}">
        <p14:creationId xmlns:p14="http://schemas.microsoft.com/office/powerpoint/2010/main" val="263834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29300"/>
            <a:ext cx="12192000" cy="1028701"/>
          </a:xfrm>
          <a:prstGeom prst="rect">
            <a:avLst/>
          </a:prstGeom>
          <a:solidFill>
            <a:srgbClr val="B24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1"/>
            <a:ext cx="12205250" cy="1704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6" y="6003983"/>
            <a:ext cx="968139" cy="53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9670" y="620515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Barlow Condensed SemiBold" panose="00000706000000000000" pitchFamily="2" charset="0"/>
              </a:rPr>
              <a:t>CONSIDER IT DONE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9356" y="529320"/>
            <a:ext cx="3486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Barlow Condensed SemiBold" panose="00000706000000000000" pitchFamily="2" charset="0"/>
              </a:rPr>
              <a:t>IT’S AS EASY AS ABC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8073" y="2785465"/>
            <a:ext cx="8479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High/low temperature alerts, power switching for high limit.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rlow" pitchFamily="2" charset="77"/>
              </a:rPr>
              <a:t>Low temperature alarm to indicate a temperature change, power loss, or a similar outside influenced condition during a batch run.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D75A87-7373-08EE-A9B5-83C8AAFA43BD}"/>
              </a:ext>
            </a:extLst>
          </p:cNvPr>
          <p:cNvSpPr/>
          <p:nvPr/>
        </p:nvSpPr>
        <p:spPr>
          <a:xfrm>
            <a:off x="1017388" y="2041001"/>
            <a:ext cx="6444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Barlow Condensed SemiBold" panose="00000706000000000000" pitchFamily="2" charset="0"/>
              </a:rPr>
              <a:t>Additional features of </a:t>
            </a:r>
            <a:r>
              <a:rPr lang="en-US" sz="3600" dirty="0" err="1">
                <a:latin typeface="Barlow Condensed SemiBold" panose="00000706000000000000" pitchFamily="2" charset="0"/>
              </a:rPr>
              <a:t>ThermaRed</a:t>
            </a:r>
            <a:r>
              <a:rPr lang="en-US" sz="3600" dirty="0">
                <a:latin typeface="Barlow Condensed SemiBold" panose="00000706000000000000" pitchFamily="2" charset="0"/>
              </a:rPr>
              <a:t> CPD</a:t>
            </a:r>
          </a:p>
        </p:txBody>
      </p:sp>
    </p:spTree>
    <p:extLst>
      <p:ext uri="{BB962C8B-B14F-4D97-AF65-F5344CB8AC3E}">
        <p14:creationId xmlns:p14="http://schemas.microsoft.com/office/powerpoint/2010/main" val="2480218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ter Jacket PPT" id="{D502D149-98C9-4139-8257-A03FAFCEFFBB}" vid="{CE87655B-363D-4778-AF0B-BFB4B2FC73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579</Words>
  <Application>Microsoft Macintosh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Barlow</vt:lpstr>
      <vt:lpstr>Barlow Condensed SemiBold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Brad Turner</dc:creator>
  <cp:lastModifiedBy>Brad Turner</cp:lastModifiedBy>
  <cp:revision>23</cp:revision>
  <dcterms:created xsi:type="dcterms:W3CDTF">2025-10-16T17:10:59Z</dcterms:created>
  <dcterms:modified xsi:type="dcterms:W3CDTF">2025-10-16T18:02:36Z</dcterms:modified>
</cp:coreProperties>
</file>