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58" r:id="rId5"/>
    <p:sldId id="259" r:id="rId6"/>
    <p:sldId id="263" r:id="rId7"/>
    <p:sldId id="260" r:id="rId8"/>
    <p:sldId id="266" r:id="rId9"/>
    <p:sldId id="261" r:id="rId10"/>
    <p:sldId id="268" r:id="rId11"/>
    <p:sldId id="267" r:id="rId12"/>
    <p:sldId id="265" r:id="rId13"/>
    <p:sldId id="264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40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97" autoAdjust="0"/>
    <p:restoredTop sz="94660"/>
  </p:normalViewPr>
  <p:slideViewPr>
    <p:cSldViewPr snapToGrid="0">
      <p:cViewPr varScale="1">
        <p:scale>
          <a:sx n="128" d="100"/>
          <a:sy n="128" d="100"/>
        </p:scale>
        <p:origin x="456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E4DE3-6378-4637-8362-C6231C71E539}" type="datetimeFigureOut">
              <a:rPr lang="en-US" smtClean="0"/>
              <a:t>10/16/25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44BBB-6992-4CED-90FB-8ABB51944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959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E4DE3-6378-4637-8362-C6231C71E539}" type="datetimeFigureOut">
              <a:rPr lang="en-US" smtClean="0"/>
              <a:t>10/16/25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44BBB-6992-4CED-90FB-8ABB51944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793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E4DE3-6378-4637-8362-C6231C71E539}" type="datetimeFigureOut">
              <a:rPr lang="en-US" smtClean="0"/>
              <a:t>10/16/25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44BBB-6992-4CED-90FB-8ABB51944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592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E4DE3-6378-4637-8362-C6231C71E539}" type="datetimeFigureOut">
              <a:rPr lang="en-US" smtClean="0"/>
              <a:t>10/16/25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44BBB-6992-4CED-90FB-8ABB51944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7502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E4DE3-6378-4637-8362-C6231C71E539}" type="datetimeFigureOut">
              <a:rPr lang="en-US" smtClean="0"/>
              <a:t>10/16/25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44BBB-6992-4CED-90FB-8ABB51944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4938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E4DE3-6378-4637-8362-C6231C71E539}" type="datetimeFigureOut">
              <a:rPr lang="en-US" smtClean="0"/>
              <a:t>10/16/25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44BBB-6992-4CED-90FB-8ABB51944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721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E4DE3-6378-4637-8362-C6231C71E539}" type="datetimeFigureOut">
              <a:rPr lang="en-US" smtClean="0"/>
              <a:t>10/16/25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44BBB-6992-4CED-90FB-8ABB51944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976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E4DE3-6378-4637-8362-C6231C71E539}" type="datetimeFigureOut">
              <a:rPr lang="en-US" smtClean="0"/>
              <a:t>10/16/25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44BBB-6992-4CED-90FB-8ABB51944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7242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E4DE3-6378-4637-8362-C6231C71E539}" type="datetimeFigureOut">
              <a:rPr lang="en-US" smtClean="0"/>
              <a:t>10/16/25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44BBB-6992-4CED-90FB-8ABB51944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1368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E4DE3-6378-4637-8362-C6231C71E539}" type="datetimeFigureOut">
              <a:rPr lang="en-US" smtClean="0"/>
              <a:t>10/16/25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44BBB-6992-4CED-90FB-8ABB51944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9643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E4DE3-6378-4637-8362-C6231C71E539}" type="datetimeFigureOut">
              <a:rPr lang="en-US" smtClean="0"/>
              <a:t>10/16/25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44BBB-6992-4CED-90FB-8ABB51944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3798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5E4DE3-6378-4637-8362-C6231C71E539}" type="datetimeFigureOut">
              <a:rPr lang="en-US" smtClean="0"/>
              <a:t>10/16/25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444BBB-6992-4CED-90FB-8ABB51944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13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4457701"/>
            <a:ext cx="12192000" cy="2400300"/>
          </a:xfrm>
          <a:prstGeom prst="rect">
            <a:avLst/>
          </a:prstGeom>
          <a:solidFill>
            <a:srgbClr val="B2402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23950" y="2291199"/>
            <a:ext cx="70102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solidFill>
                  <a:schemeClr val="bg1"/>
                </a:solidFill>
                <a:latin typeface="Barlow Condensed SemiBold" panose="00000706000000000000" pitchFamily="2" charset="0"/>
              </a:rPr>
              <a:t>ThermaRed</a:t>
            </a:r>
            <a:r>
              <a:rPr lang="en-US" sz="3200" b="1" dirty="0">
                <a:solidFill>
                  <a:schemeClr val="bg1"/>
                </a:solidFill>
                <a:latin typeface="Barlow Condensed SemiBold" panose="00000706000000000000" pitchFamily="2" charset="0"/>
              </a:rPr>
              <a:t> CPD ™ Filter Housing Heater Jacket</a:t>
            </a:r>
          </a:p>
        </p:txBody>
      </p:sp>
      <p:pic>
        <p:nvPicPr>
          <p:cNvPr id="11" name="Picture 10" descr="A collage of people in hard hats&#10;&#10;AI-generated content may be incorrect.">
            <a:extLst>
              <a:ext uri="{FF2B5EF4-FFF2-40B4-BE49-F238E27FC236}">
                <a16:creationId xmlns:a16="http://schemas.microsoft.com/office/drawing/2014/main" id="{643AB76F-1AE3-83F3-5F94-D8071975CA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09473"/>
            <a:ext cx="12192000" cy="379729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0905" y="5033753"/>
            <a:ext cx="1772788" cy="98769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159747" y="5427018"/>
            <a:ext cx="27767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spc="300" dirty="0">
                <a:solidFill>
                  <a:schemeClr val="bg1"/>
                </a:solidFill>
                <a:latin typeface="Barlow Condensed SemiBold" panose="00000706000000000000" pitchFamily="2" charset="0"/>
              </a:rPr>
              <a:t>CONSIDER IT DONE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D0B20FA-1BE1-DE7A-3666-615A3F8F10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10" y="1745924"/>
            <a:ext cx="8316116" cy="180785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70B5C18-F0C0-B2FC-349C-E17696B947E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5436" y="1306286"/>
            <a:ext cx="6022618" cy="5551714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5CDCC25C-CF53-49EB-EC67-6D994B8F67BD}"/>
              </a:ext>
            </a:extLst>
          </p:cNvPr>
          <p:cNvSpPr txBox="1"/>
          <p:nvPr/>
        </p:nvSpPr>
        <p:spPr>
          <a:xfrm>
            <a:off x="776350" y="2244819"/>
            <a:ext cx="70102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solidFill>
                  <a:schemeClr val="bg1"/>
                </a:solidFill>
                <a:latin typeface="Barlow Condensed SemiBold" panose="00000706000000000000" pitchFamily="2" charset="0"/>
              </a:rPr>
              <a:t>ThermaRed</a:t>
            </a:r>
            <a:r>
              <a:rPr lang="en-US" sz="3200" b="1" dirty="0">
                <a:solidFill>
                  <a:schemeClr val="bg1"/>
                </a:solidFill>
                <a:latin typeface="Barlow Condensed SemiBold" panose="00000706000000000000" pitchFamily="2" charset="0"/>
              </a:rPr>
              <a:t> CPD™ Filter Housing Heater Jacket</a:t>
            </a:r>
          </a:p>
        </p:txBody>
      </p:sp>
    </p:spTree>
    <p:extLst>
      <p:ext uri="{BB962C8B-B14F-4D97-AF65-F5344CB8AC3E}">
        <p14:creationId xmlns:p14="http://schemas.microsoft.com/office/powerpoint/2010/main" val="25968547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394225-3F2A-375C-2F10-31D181C50D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D385A45-66B2-B64A-9CCB-A79F5DA34A35}"/>
              </a:ext>
            </a:extLst>
          </p:cNvPr>
          <p:cNvSpPr/>
          <p:nvPr/>
        </p:nvSpPr>
        <p:spPr>
          <a:xfrm>
            <a:off x="0" y="5829300"/>
            <a:ext cx="12192000" cy="1028701"/>
          </a:xfrm>
          <a:prstGeom prst="rect">
            <a:avLst/>
          </a:prstGeom>
          <a:solidFill>
            <a:srgbClr val="B2402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A7B97B2-E8F4-58A9-2DBF-011CB6DC8F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250" y="-1"/>
            <a:ext cx="12205250" cy="170497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98A6842-CF58-3703-A58C-C43C0F55BA9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866" y="6003983"/>
            <a:ext cx="968139" cy="53972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D3EFA0B-36AB-644A-E991-AD461E11518F}"/>
              </a:ext>
            </a:extLst>
          </p:cNvPr>
          <p:cNvSpPr txBox="1"/>
          <p:nvPr/>
        </p:nvSpPr>
        <p:spPr>
          <a:xfrm>
            <a:off x="9809670" y="6205150"/>
            <a:ext cx="17892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spc="300" dirty="0">
                <a:solidFill>
                  <a:schemeClr val="bg1"/>
                </a:solidFill>
                <a:latin typeface="Barlow Condensed SemiBold" panose="00000706000000000000" pitchFamily="2" charset="0"/>
              </a:rPr>
              <a:t>CONSIDER IT DONE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C8EC67E-B270-01C8-B9C4-00F0C4B264A0}"/>
              </a:ext>
            </a:extLst>
          </p:cNvPr>
          <p:cNvSpPr/>
          <p:nvPr/>
        </p:nvSpPr>
        <p:spPr>
          <a:xfrm>
            <a:off x="1019356" y="529320"/>
            <a:ext cx="34868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600" dirty="0">
                <a:solidFill>
                  <a:prstClr val="white"/>
                </a:solidFill>
                <a:latin typeface="Barlow Condensed SemiBold" panose="00000706000000000000" pitchFamily="2" charset="0"/>
              </a:rPr>
              <a:t>IT’S AS EASY AS ABC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6A96479-4991-9209-D844-04D340013CB3}"/>
              </a:ext>
            </a:extLst>
          </p:cNvPr>
          <p:cNvSpPr txBox="1"/>
          <p:nvPr/>
        </p:nvSpPr>
        <p:spPr>
          <a:xfrm>
            <a:off x="1778073" y="2785465"/>
            <a:ext cx="65409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2400" dirty="0">
                <a:latin typeface="Barlow" pitchFamily="2" charset="77"/>
              </a:rPr>
              <a:t>One-piece spring-loaded jacket fits tightly without flimsy straps or Velcro to maintain snug contact with filter housing shell.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512A854-8D4C-CDEB-0640-A66F5AF8A551}"/>
              </a:ext>
            </a:extLst>
          </p:cNvPr>
          <p:cNvSpPr/>
          <p:nvPr/>
        </p:nvSpPr>
        <p:spPr>
          <a:xfrm>
            <a:off x="1017388" y="2041001"/>
            <a:ext cx="644439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Barlow Condensed SemiBold" panose="00000706000000000000" pitchFamily="2" charset="0"/>
              </a:rPr>
              <a:t>Additional features of </a:t>
            </a:r>
            <a:r>
              <a:rPr lang="en-US" sz="3600" dirty="0" err="1">
                <a:latin typeface="Barlow Condensed SemiBold" panose="00000706000000000000" pitchFamily="2" charset="0"/>
              </a:rPr>
              <a:t>ThermaRed</a:t>
            </a:r>
            <a:r>
              <a:rPr lang="en-US" sz="3600" dirty="0">
                <a:latin typeface="Barlow Condensed SemiBold" panose="00000706000000000000" pitchFamily="2" charset="0"/>
              </a:rPr>
              <a:t> CPD</a:t>
            </a:r>
          </a:p>
        </p:txBody>
      </p:sp>
      <p:pic>
        <p:nvPicPr>
          <p:cNvPr id="13" name="Picture 12" descr="A red pipe with a white background&#10;&#10;AI-generated content may be incorrect.">
            <a:extLst>
              <a:ext uri="{FF2B5EF4-FFF2-40B4-BE49-F238E27FC236}">
                <a16:creationId xmlns:a16="http://schemas.microsoft.com/office/drawing/2014/main" id="{17B358D8-8069-30F4-1982-5D667F9171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4717" y="3578337"/>
            <a:ext cx="2675872" cy="2006904"/>
          </a:xfrm>
          <a:prstGeom prst="rect">
            <a:avLst/>
          </a:prstGeom>
          <a:ln w="76200">
            <a:solidFill>
              <a:schemeClr val="tx1"/>
            </a:solidFill>
          </a:ln>
        </p:spPr>
      </p:pic>
      <p:pic>
        <p:nvPicPr>
          <p:cNvPr id="15" name="Picture 14" descr="A close-up of a red ball&#10;&#10;AI-generated content may be incorrect.">
            <a:extLst>
              <a:ext uri="{FF2B5EF4-FFF2-40B4-BE49-F238E27FC236}">
                <a16:creationId xmlns:a16="http://schemas.microsoft.com/office/drawing/2014/main" id="{B0A85A0B-0A35-54B8-5DE0-6C8C83FCA30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4984" y="1931326"/>
            <a:ext cx="2702878" cy="2027159"/>
          </a:xfrm>
          <a:prstGeom prst="rect">
            <a:avLst/>
          </a:prstGeom>
          <a:ln w="762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4089249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4CE8DC-6DA7-63B2-6A63-3DB513581B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DFC01BA-788E-592C-788B-D1229A2FB957}"/>
              </a:ext>
            </a:extLst>
          </p:cNvPr>
          <p:cNvSpPr/>
          <p:nvPr/>
        </p:nvSpPr>
        <p:spPr>
          <a:xfrm>
            <a:off x="0" y="5829300"/>
            <a:ext cx="12192000" cy="1028701"/>
          </a:xfrm>
          <a:prstGeom prst="rect">
            <a:avLst/>
          </a:prstGeom>
          <a:solidFill>
            <a:srgbClr val="B2402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69B77F3-A2FA-885C-5DEE-1A542B5093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250" y="-1"/>
            <a:ext cx="12205250" cy="170497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FB4FDE4-17FD-3CED-7D49-61DCA1C2A01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866" y="6003983"/>
            <a:ext cx="968139" cy="53972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D797C32-4766-13A6-0A7F-B03AB186436F}"/>
              </a:ext>
            </a:extLst>
          </p:cNvPr>
          <p:cNvSpPr txBox="1"/>
          <p:nvPr/>
        </p:nvSpPr>
        <p:spPr>
          <a:xfrm>
            <a:off x="9809670" y="6205150"/>
            <a:ext cx="17892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spc="300" dirty="0">
                <a:solidFill>
                  <a:schemeClr val="bg1"/>
                </a:solidFill>
                <a:latin typeface="Barlow Condensed SemiBold" panose="00000706000000000000" pitchFamily="2" charset="0"/>
              </a:rPr>
              <a:t>CONSIDER IT DONE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B223E15-B7D3-B2A1-2C86-9A8B6445085C}"/>
              </a:ext>
            </a:extLst>
          </p:cNvPr>
          <p:cNvSpPr/>
          <p:nvPr/>
        </p:nvSpPr>
        <p:spPr>
          <a:xfrm>
            <a:off x="1019356" y="529320"/>
            <a:ext cx="34868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600" dirty="0">
                <a:solidFill>
                  <a:prstClr val="white"/>
                </a:solidFill>
                <a:latin typeface="Barlow Condensed SemiBold" panose="00000706000000000000" pitchFamily="2" charset="0"/>
              </a:rPr>
              <a:t>IT’S AS EASY AS ABC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47AD82C-B364-DEDE-0988-1CDAB8FB4B0C}"/>
              </a:ext>
            </a:extLst>
          </p:cNvPr>
          <p:cNvSpPr txBox="1"/>
          <p:nvPr/>
        </p:nvSpPr>
        <p:spPr>
          <a:xfrm>
            <a:off x="1778072" y="2782503"/>
            <a:ext cx="620664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2400" dirty="0">
                <a:latin typeface="Barlow" pitchFamily="2" charset="77"/>
              </a:rPr>
              <a:t>Rugged stainless steel control box with                                                    digital display and optional Modbus RTU Communication module.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2400" dirty="0">
                <a:latin typeface="Barlow" pitchFamily="2" charset="77"/>
              </a:rPr>
              <a:t>Improved rugged design for cables and connections adding strength under the most difficult conditions.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212D1F6-A9C1-5B1C-67BD-74307B2C7626}"/>
              </a:ext>
            </a:extLst>
          </p:cNvPr>
          <p:cNvSpPr/>
          <p:nvPr/>
        </p:nvSpPr>
        <p:spPr>
          <a:xfrm>
            <a:off x="1017388" y="2041001"/>
            <a:ext cx="644439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Barlow Condensed SemiBold" panose="00000706000000000000" pitchFamily="2" charset="0"/>
              </a:rPr>
              <a:t>Additional features of </a:t>
            </a:r>
            <a:r>
              <a:rPr lang="en-US" sz="3600" dirty="0" err="1">
                <a:latin typeface="Barlow Condensed SemiBold" panose="00000706000000000000" pitchFamily="2" charset="0"/>
              </a:rPr>
              <a:t>ThermaRed</a:t>
            </a:r>
            <a:r>
              <a:rPr lang="en-US" sz="3600" dirty="0">
                <a:latin typeface="Barlow Condensed SemiBold" panose="00000706000000000000" pitchFamily="2" charset="0"/>
              </a:rPr>
              <a:t> CPD</a:t>
            </a:r>
          </a:p>
        </p:txBody>
      </p:sp>
      <p:pic>
        <p:nvPicPr>
          <p:cNvPr id="11" name="Picture 10" descr="A close-up of a metal box&#10;&#10;AI-generated content may be incorrect.">
            <a:extLst>
              <a:ext uri="{FF2B5EF4-FFF2-40B4-BE49-F238E27FC236}">
                <a16:creationId xmlns:a16="http://schemas.microsoft.com/office/drawing/2014/main" id="{D6508E09-852D-2965-702E-E06F80FCBC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4717" y="2933213"/>
            <a:ext cx="2675872" cy="2006904"/>
          </a:xfrm>
          <a:prstGeom prst="rect">
            <a:avLst/>
          </a:prstGeom>
          <a:ln w="762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6438502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5829300"/>
            <a:ext cx="12192000" cy="1028701"/>
          </a:xfrm>
          <a:prstGeom prst="rect">
            <a:avLst/>
          </a:prstGeom>
          <a:solidFill>
            <a:srgbClr val="B2402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250" y="-1"/>
            <a:ext cx="12205250" cy="170497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866" y="6003983"/>
            <a:ext cx="968139" cy="53972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809670" y="6205150"/>
            <a:ext cx="17892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spc="300" dirty="0">
                <a:solidFill>
                  <a:schemeClr val="bg1"/>
                </a:solidFill>
                <a:latin typeface="Barlow Condensed SemiBold" panose="00000706000000000000" pitchFamily="2" charset="0"/>
              </a:rPr>
              <a:t>CONSIDER IT DONE</a:t>
            </a:r>
          </a:p>
        </p:txBody>
      </p:sp>
      <p:sp>
        <p:nvSpPr>
          <p:cNvPr id="3" name="Rectangle 2"/>
          <p:cNvSpPr/>
          <p:nvPr/>
        </p:nvSpPr>
        <p:spPr>
          <a:xfrm>
            <a:off x="1019356" y="529320"/>
            <a:ext cx="295465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600" dirty="0">
                <a:solidFill>
                  <a:prstClr val="white"/>
                </a:solidFill>
                <a:latin typeface="Barlow Condensed SemiBold" panose="00000706000000000000" pitchFamily="2" charset="0"/>
              </a:rPr>
              <a:t>TECHNICAL DATA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85066" y="2775792"/>
            <a:ext cx="1012410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2400" dirty="0">
                <a:latin typeface="Barlow" pitchFamily="2" charset="77"/>
              </a:rPr>
              <a:t>Material: Molded silicone and fiberglass-reinforced silicone foam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2400" dirty="0">
                <a:latin typeface="Barlow" pitchFamily="2" charset="77"/>
              </a:rPr>
              <a:t>Filter Temperature: Adjustable 0-120 °C with controller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2400" dirty="0">
                <a:latin typeface="Barlow" pitchFamily="2" charset="77"/>
              </a:rPr>
              <a:t>Heater Exterior Surface: Max. 60 °C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2400" dirty="0">
                <a:latin typeface="Barlow" pitchFamily="2" charset="77"/>
              </a:rPr>
              <a:t>Cured Silicone Materials: Max 200 °C (392 °F)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2400" dirty="0">
                <a:latin typeface="Barlow" pitchFamily="2" charset="77"/>
              </a:rPr>
              <a:t>Electrical Rating: 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2400" dirty="0">
                <a:latin typeface="Barlow" pitchFamily="2" charset="77"/>
              </a:rPr>
              <a:t>120 V~, 50/60 Hz, max. 10 A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2400" dirty="0">
                <a:latin typeface="Barlow" pitchFamily="2" charset="77"/>
              </a:rPr>
              <a:t>240 V~, 50/60 Hz, max. 10 A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E667708-C614-237D-8E53-FD58AA1961AD}"/>
              </a:ext>
            </a:extLst>
          </p:cNvPr>
          <p:cNvSpPr/>
          <p:nvPr/>
        </p:nvSpPr>
        <p:spPr>
          <a:xfrm>
            <a:off x="1017388" y="2041001"/>
            <a:ext cx="38491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err="1">
                <a:latin typeface="Barlow Condensed SemiBold" panose="00000706000000000000" pitchFamily="2" charset="0"/>
              </a:rPr>
              <a:t>ThermaRed</a:t>
            </a:r>
            <a:r>
              <a:rPr lang="en-US" sz="3600" dirty="0">
                <a:latin typeface="Barlow Condensed SemiBold" panose="00000706000000000000" pitchFamily="2" charset="0"/>
              </a:rPr>
              <a:t> CPD specs</a:t>
            </a:r>
          </a:p>
        </p:txBody>
      </p:sp>
    </p:spTree>
    <p:extLst>
      <p:ext uri="{BB962C8B-B14F-4D97-AF65-F5344CB8AC3E}">
        <p14:creationId xmlns:p14="http://schemas.microsoft.com/office/powerpoint/2010/main" val="37369751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5829300"/>
            <a:ext cx="12192000" cy="1028701"/>
          </a:xfrm>
          <a:prstGeom prst="rect">
            <a:avLst/>
          </a:prstGeom>
          <a:solidFill>
            <a:srgbClr val="B2402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250" y="-1"/>
            <a:ext cx="12205250" cy="170497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866" y="6003983"/>
            <a:ext cx="968139" cy="53972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809670" y="6205150"/>
            <a:ext cx="17892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spc="300" dirty="0">
                <a:solidFill>
                  <a:schemeClr val="bg1"/>
                </a:solidFill>
                <a:latin typeface="Barlow Condensed SemiBold" panose="00000706000000000000" pitchFamily="2" charset="0"/>
              </a:rPr>
              <a:t>CONSIDER IT DONE</a:t>
            </a:r>
          </a:p>
        </p:txBody>
      </p:sp>
      <p:sp>
        <p:nvSpPr>
          <p:cNvPr id="3" name="Rectangle 2"/>
          <p:cNvSpPr/>
          <p:nvPr/>
        </p:nvSpPr>
        <p:spPr>
          <a:xfrm>
            <a:off x="1019356" y="529320"/>
            <a:ext cx="398859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600" dirty="0">
                <a:solidFill>
                  <a:prstClr val="white"/>
                </a:solidFill>
                <a:latin typeface="Barlow Condensed SemiBold" panose="00000706000000000000" pitchFamily="2" charset="0"/>
              </a:rPr>
              <a:t>WANT TO LEARN MORE?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5293" y="2989536"/>
            <a:ext cx="1354980" cy="2029933"/>
          </a:xfrm>
          <a:prstGeom prst="rect">
            <a:avLst/>
          </a:prstGeom>
          <a:ln w="76200">
            <a:solidFill>
              <a:schemeClr val="tx1"/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112" y="2989534"/>
            <a:ext cx="1371576" cy="2029933"/>
          </a:xfrm>
          <a:prstGeom prst="rect">
            <a:avLst/>
          </a:prstGeom>
          <a:ln w="76200">
            <a:solidFill>
              <a:schemeClr val="tx1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2999541" y="3527448"/>
            <a:ext cx="290816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Barlow" pitchFamily="2" charset="77"/>
              </a:rPr>
              <a:t>Pat Cunneen</a:t>
            </a:r>
          </a:p>
          <a:p>
            <a:r>
              <a:rPr lang="en-US" sz="1400" dirty="0">
                <a:latin typeface="Barlow" pitchFamily="2" charset="77"/>
              </a:rPr>
              <a:t>Business Development Manager</a:t>
            </a:r>
          </a:p>
          <a:p>
            <a:r>
              <a:rPr lang="en-US" sz="1400" dirty="0">
                <a:latin typeface="Barlow" pitchFamily="2" charset="77"/>
              </a:rPr>
              <a:t>814-558-3569</a:t>
            </a:r>
          </a:p>
          <a:p>
            <a:r>
              <a:rPr lang="en-US" sz="1400" dirty="0">
                <a:latin typeface="Barlow" pitchFamily="2" charset="77"/>
              </a:rPr>
              <a:t>pcunneen@alleghenybradford.com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695246" y="3527446"/>
            <a:ext cx="294183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Barlow" pitchFamily="2" charset="77"/>
              </a:rPr>
              <a:t>Tom Johnson</a:t>
            </a:r>
          </a:p>
          <a:p>
            <a:r>
              <a:rPr lang="en-US" sz="1400" dirty="0">
                <a:latin typeface="Barlow" pitchFamily="2" charset="77"/>
              </a:rPr>
              <a:t>Regional Sales Manager - Northeast</a:t>
            </a:r>
          </a:p>
          <a:p>
            <a:r>
              <a:rPr lang="en-US" sz="1400" dirty="0">
                <a:latin typeface="Barlow" pitchFamily="2" charset="77"/>
              </a:rPr>
              <a:t>814-558-3592</a:t>
            </a:r>
          </a:p>
          <a:p>
            <a:r>
              <a:rPr lang="en-US" sz="1400" dirty="0">
                <a:latin typeface="Barlow" pitchFamily="2" charset="77"/>
              </a:rPr>
              <a:t>tjohnson@alleghenybradford.com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4AB1D4C-68CD-B809-DCBE-682C89138382}"/>
              </a:ext>
            </a:extLst>
          </p:cNvPr>
          <p:cNvSpPr/>
          <p:nvPr/>
        </p:nvSpPr>
        <p:spPr>
          <a:xfrm>
            <a:off x="1027327" y="2041001"/>
            <a:ext cx="307808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Barlow Condensed SemiBold" panose="00000706000000000000" pitchFamily="2" charset="0"/>
              </a:rPr>
              <a:t>We’re here to talk</a:t>
            </a:r>
          </a:p>
        </p:txBody>
      </p:sp>
    </p:spTree>
    <p:extLst>
      <p:ext uri="{BB962C8B-B14F-4D97-AF65-F5344CB8AC3E}">
        <p14:creationId xmlns:p14="http://schemas.microsoft.com/office/powerpoint/2010/main" val="2070886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5829300"/>
            <a:ext cx="12192000" cy="1028701"/>
          </a:xfrm>
          <a:prstGeom prst="rect">
            <a:avLst/>
          </a:prstGeom>
          <a:solidFill>
            <a:srgbClr val="B2402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  <a:latin typeface="Barlow Condensed SemiBold" panose="00000706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520" y="-3"/>
            <a:ext cx="12205250" cy="170497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866" y="6003983"/>
            <a:ext cx="968139" cy="53972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809670" y="6205150"/>
            <a:ext cx="17892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spc="300" dirty="0">
                <a:solidFill>
                  <a:schemeClr val="bg1"/>
                </a:solidFill>
                <a:latin typeface="Barlow Condensed SemiBold" panose="00000706000000000000" pitchFamily="2" charset="0"/>
              </a:rPr>
              <a:t>CONSIDER IT DONE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26977" y="529318"/>
            <a:ext cx="11128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Barlow Condensed SemiBold" panose="00000706000000000000" pitchFamily="2" charset="0"/>
              </a:rPr>
              <a:t>WHY?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10935" y="2803465"/>
            <a:ext cx="96618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2400" dirty="0">
                <a:latin typeface="Barlow" pitchFamily="2" charset="77"/>
              </a:rPr>
              <a:t>Bio burden occurs when hydrophobic vent filters become “blinded” by moisture caused by condensation inside the filter housing. 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2400" dirty="0">
                <a:latin typeface="Barlow" pitchFamily="2" charset="77"/>
              </a:rPr>
              <a:t>The combination of moisture, warmth, and darkness creates the perfect environment for microbial growth.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047739" y="4621679"/>
            <a:ext cx="56268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Barlow Condensed SemiBold" panose="00000706000000000000" pitchFamily="2" charset="0"/>
              </a:rPr>
              <a:t>Sterility is lost – so is your batch.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ED79768-B962-0FE3-D1FF-4ABF69BBB2E7}"/>
              </a:ext>
            </a:extLst>
          </p:cNvPr>
          <p:cNvSpPr/>
          <p:nvPr/>
        </p:nvSpPr>
        <p:spPr>
          <a:xfrm>
            <a:off x="1017388" y="2041001"/>
            <a:ext cx="193995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Barlow Condensed SemiBold" panose="00000706000000000000" pitchFamily="2" charset="0"/>
              </a:rPr>
              <a:t>Bio burden</a:t>
            </a:r>
          </a:p>
        </p:txBody>
      </p:sp>
    </p:spTree>
    <p:extLst>
      <p:ext uri="{BB962C8B-B14F-4D97-AF65-F5344CB8AC3E}">
        <p14:creationId xmlns:p14="http://schemas.microsoft.com/office/powerpoint/2010/main" val="40732673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5829300"/>
            <a:ext cx="12192000" cy="1028701"/>
          </a:xfrm>
          <a:prstGeom prst="rect">
            <a:avLst/>
          </a:prstGeom>
          <a:solidFill>
            <a:srgbClr val="B2402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  <a:latin typeface="Barlow Condensed SemiBold" panose="00000706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520" y="-3"/>
            <a:ext cx="12205250" cy="170497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866" y="6003983"/>
            <a:ext cx="968139" cy="53972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809670" y="6205150"/>
            <a:ext cx="17892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spc="300" dirty="0">
                <a:solidFill>
                  <a:schemeClr val="bg1"/>
                </a:solidFill>
                <a:latin typeface="Barlow Condensed SemiBold" panose="00000706000000000000" pitchFamily="2" charset="0"/>
              </a:rPr>
              <a:t>CONSIDER IT DONE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26977" y="529318"/>
            <a:ext cx="11128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Barlow Condensed SemiBold" panose="00000706000000000000" pitchFamily="2" charset="0"/>
              </a:rPr>
              <a:t>WHY?</a:t>
            </a:r>
          </a:p>
        </p:txBody>
      </p:sp>
      <p:sp>
        <p:nvSpPr>
          <p:cNvPr id="7" name="Rectangle 6"/>
          <p:cNvSpPr/>
          <p:nvPr/>
        </p:nvSpPr>
        <p:spPr>
          <a:xfrm>
            <a:off x="1017388" y="2041001"/>
            <a:ext cx="193995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Barlow Condensed SemiBold" panose="00000706000000000000" pitchFamily="2" charset="0"/>
              </a:rPr>
              <a:t>Bio burden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10935" y="2799270"/>
            <a:ext cx="95326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2400" dirty="0">
                <a:latin typeface="Barlow" pitchFamily="2" charset="77"/>
              </a:rPr>
              <a:t>Monitoring for early detection of microbial growth is extremely difficult and once it is discovered, it is likely too late to do anything about it.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047739" y="4621679"/>
            <a:ext cx="56268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Barlow Condensed SemiBold" panose="00000706000000000000" pitchFamily="2" charset="0"/>
              </a:rPr>
              <a:t>Sterility is lost – so is your batch.</a:t>
            </a:r>
          </a:p>
        </p:txBody>
      </p:sp>
    </p:spTree>
    <p:extLst>
      <p:ext uri="{BB962C8B-B14F-4D97-AF65-F5344CB8AC3E}">
        <p14:creationId xmlns:p14="http://schemas.microsoft.com/office/powerpoint/2010/main" val="7409403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5829300"/>
            <a:ext cx="12192000" cy="1028701"/>
          </a:xfrm>
          <a:prstGeom prst="rect">
            <a:avLst/>
          </a:prstGeom>
          <a:solidFill>
            <a:srgbClr val="B2402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250" y="-1"/>
            <a:ext cx="12205250" cy="170497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866" y="6003983"/>
            <a:ext cx="968139" cy="53972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809670" y="6205150"/>
            <a:ext cx="17892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spc="300" dirty="0">
                <a:solidFill>
                  <a:schemeClr val="bg1"/>
                </a:solidFill>
                <a:latin typeface="Barlow Condensed SemiBold" panose="00000706000000000000" pitchFamily="2" charset="0"/>
              </a:rPr>
              <a:t>CONSIDER IT DONE</a:t>
            </a:r>
          </a:p>
        </p:txBody>
      </p:sp>
      <p:sp>
        <p:nvSpPr>
          <p:cNvPr id="3" name="Rectangle 2"/>
          <p:cNvSpPr/>
          <p:nvPr/>
        </p:nvSpPr>
        <p:spPr>
          <a:xfrm>
            <a:off x="1019356" y="529320"/>
            <a:ext cx="32912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600" dirty="0">
                <a:solidFill>
                  <a:prstClr val="white"/>
                </a:solidFill>
                <a:latin typeface="Barlow Condensed SemiBold" panose="00000706000000000000" pitchFamily="2" charset="0"/>
              </a:rPr>
              <a:t>STEAM – WHY NOT?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73009" y="2795624"/>
            <a:ext cx="935881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2400" dirty="0">
                <a:latin typeface="Barlow" pitchFamily="2" charset="77"/>
              </a:rPr>
              <a:t>Steam traps upstream from the vent filter inlet can fail, causing extremely high temperatures.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2400" dirty="0">
                <a:latin typeface="Barlow" pitchFamily="2" charset="77"/>
              </a:rPr>
              <a:t>These high temperatures can deform and even melt the element inside the housing.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C17B853-379B-3A8F-01E3-F76505EFFF75}"/>
              </a:ext>
            </a:extLst>
          </p:cNvPr>
          <p:cNvSpPr txBox="1"/>
          <p:nvPr/>
        </p:nvSpPr>
        <p:spPr>
          <a:xfrm>
            <a:off x="4047739" y="4621679"/>
            <a:ext cx="56268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Barlow Condensed SemiBold" panose="00000706000000000000" pitchFamily="2" charset="0"/>
              </a:rPr>
              <a:t>Sterility is lost – so is your batch.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C43314A-704E-ABEF-78EE-BA9508167072}"/>
              </a:ext>
            </a:extLst>
          </p:cNvPr>
          <p:cNvSpPr/>
          <p:nvPr/>
        </p:nvSpPr>
        <p:spPr>
          <a:xfrm>
            <a:off x="1017388" y="2041001"/>
            <a:ext cx="70359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Barlow Condensed SemiBold" panose="00000706000000000000" pitchFamily="2" charset="0"/>
              </a:rPr>
              <a:t>Steam isn’t easily controlled or adjustable</a:t>
            </a:r>
          </a:p>
        </p:txBody>
      </p:sp>
    </p:spTree>
    <p:extLst>
      <p:ext uri="{BB962C8B-B14F-4D97-AF65-F5344CB8AC3E}">
        <p14:creationId xmlns:p14="http://schemas.microsoft.com/office/powerpoint/2010/main" val="23612345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5829300"/>
            <a:ext cx="12192000" cy="1028701"/>
          </a:xfrm>
          <a:prstGeom prst="rect">
            <a:avLst/>
          </a:prstGeom>
          <a:solidFill>
            <a:srgbClr val="B2402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250" y="-1"/>
            <a:ext cx="12205250" cy="170497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866" y="6003983"/>
            <a:ext cx="968139" cy="53972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809670" y="6205150"/>
            <a:ext cx="17892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spc="300" dirty="0">
                <a:solidFill>
                  <a:schemeClr val="bg1"/>
                </a:solidFill>
                <a:latin typeface="Barlow Condensed SemiBold" panose="00000706000000000000" pitchFamily="2" charset="0"/>
              </a:rPr>
              <a:t>CONSIDER IT DONE</a:t>
            </a:r>
          </a:p>
        </p:txBody>
      </p:sp>
      <p:sp>
        <p:nvSpPr>
          <p:cNvPr id="3" name="Rectangle 2"/>
          <p:cNvSpPr/>
          <p:nvPr/>
        </p:nvSpPr>
        <p:spPr>
          <a:xfrm>
            <a:off x="1019356" y="529320"/>
            <a:ext cx="294022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600" dirty="0">
                <a:solidFill>
                  <a:prstClr val="white"/>
                </a:solidFill>
                <a:latin typeface="Barlow Condensed SemiBold" panose="00000706000000000000" pitchFamily="2" charset="0"/>
              </a:rPr>
              <a:t>INDUSTRY NEEDS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20874" y="2795404"/>
            <a:ext cx="1012410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2400" dirty="0">
                <a:latin typeface="Barlow" pitchFamily="2" charset="77"/>
              </a:rPr>
              <a:t>An electrical heat jacket with controller offering three forms of control and alert. 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2400" dirty="0">
                <a:latin typeface="Barlow" pitchFamily="2" charset="77"/>
              </a:rPr>
              <a:t>Steady temperature control. 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2400" dirty="0">
                <a:latin typeface="Barlow" pitchFamily="2" charset="77"/>
              </a:rPr>
              <a:t>The ability to withstand rigorous removal and re-installation procedures, as well as exposure to chemical sanitization materials such as </a:t>
            </a:r>
            <a:r>
              <a:rPr lang="en-US" sz="2400" dirty="0" err="1">
                <a:latin typeface="Barlow" pitchFamily="2" charset="77"/>
              </a:rPr>
              <a:t>peracetic</a:t>
            </a:r>
            <a:r>
              <a:rPr lang="en-US" sz="2400" dirty="0">
                <a:latin typeface="Barlow" pitchFamily="2" charset="77"/>
              </a:rPr>
              <a:t> acid.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24BE63D-0373-78D4-1347-5FDC756DCA2D}"/>
              </a:ext>
            </a:extLst>
          </p:cNvPr>
          <p:cNvSpPr/>
          <p:nvPr/>
        </p:nvSpPr>
        <p:spPr>
          <a:xfrm>
            <a:off x="1017388" y="2041001"/>
            <a:ext cx="55819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Barlow Condensed SemiBold" panose="00000706000000000000" pitchFamily="2" charset="0"/>
              </a:rPr>
              <a:t>Current industry design calls for:</a:t>
            </a:r>
          </a:p>
        </p:txBody>
      </p:sp>
    </p:spTree>
    <p:extLst>
      <p:ext uri="{BB962C8B-B14F-4D97-AF65-F5344CB8AC3E}">
        <p14:creationId xmlns:p14="http://schemas.microsoft.com/office/powerpoint/2010/main" val="27723020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5829300"/>
            <a:ext cx="12192000" cy="1028701"/>
          </a:xfrm>
          <a:prstGeom prst="rect">
            <a:avLst/>
          </a:prstGeom>
          <a:solidFill>
            <a:srgbClr val="B2402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250" y="-1"/>
            <a:ext cx="12205250" cy="170497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866" y="6003983"/>
            <a:ext cx="968139" cy="53972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809670" y="6205150"/>
            <a:ext cx="17892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spc="300" dirty="0">
                <a:solidFill>
                  <a:schemeClr val="bg1"/>
                </a:solidFill>
                <a:latin typeface="Barlow Condensed SemiBold" panose="00000706000000000000" pitchFamily="2" charset="0"/>
              </a:rPr>
              <a:t>CONSIDER IT DONE</a:t>
            </a:r>
          </a:p>
        </p:txBody>
      </p:sp>
      <p:sp>
        <p:nvSpPr>
          <p:cNvPr id="3" name="Rectangle 2"/>
          <p:cNvSpPr/>
          <p:nvPr/>
        </p:nvSpPr>
        <p:spPr>
          <a:xfrm>
            <a:off x="1019356" y="529320"/>
            <a:ext cx="379623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600" dirty="0">
                <a:solidFill>
                  <a:prstClr val="white"/>
                </a:solidFill>
                <a:latin typeface="Barlow Condensed SemiBold" panose="00000706000000000000" pitchFamily="2" charset="0"/>
              </a:rPr>
              <a:t>WAITING AND WAITING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83882" y="2796783"/>
            <a:ext cx="86522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2400" dirty="0">
                <a:latin typeface="Barlow" pitchFamily="2" charset="77"/>
              </a:rPr>
              <a:t>Current pricing levels for this product have nearly </a:t>
            </a:r>
            <a:r>
              <a:rPr lang="en-US" sz="2400" i="1" u="sng" dirty="0">
                <a:latin typeface="Barlow" pitchFamily="2" charset="77"/>
              </a:rPr>
              <a:t>tripled</a:t>
            </a:r>
            <a:r>
              <a:rPr lang="en-US" sz="2400" dirty="0">
                <a:latin typeface="Barlow" pitchFamily="2" charset="77"/>
              </a:rPr>
              <a:t> over the past 16 months. 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2400" dirty="0">
                <a:latin typeface="Barlow" pitchFamily="2" charset="77"/>
              </a:rPr>
              <a:t>Standard lead times are anywhere from 18-36 weeks.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9466782-52EF-3C34-D8E9-52C8821AE381}"/>
              </a:ext>
            </a:extLst>
          </p:cNvPr>
          <p:cNvSpPr/>
          <p:nvPr/>
        </p:nvSpPr>
        <p:spPr>
          <a:xfrm>
            <a:off x="1017388" y="2041001"/>
            <a:ext cx="683392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Barlow Condensed SemiBold" panose="00000706000000000000" pitchFamily="2" charset="0"/>
              </a:rPr>
              <a:t>Current industry pricing and turnaround</a:t>
            </a:r>
          </a:p>
        </p:txBody>
      </p:sp>
    </p:spTree>
    <p:extLst>
      <p:ext uri="{BB962C8B-B14F-4D97-AF65-F5344CB8AC3E}">
        <p14:creationId xmlns:p14="http://schemas.microsoft.com/office/powerpoint/2010/main" val="20754978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5829300"/>
            <a:ext cx="12192000" cy="1028701"/>
          </a:xfrm>
          <a:prstGeom prst="rect">
            <a:avLst/>
          </a:prstGeom>
          <a:solidFill>
            <a:srgbClr val="B2402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250" y="-1"/>
            <a:ext cx="12205250" cy="170497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866" y="6003983"/>
            <a:ext cx="968139" cy="53972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809670" y="6205150"/>
            <a:ext cx="17892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spc="300" dirty="0">
                <a:solidFill>
                  <a:schemeClr val="bg1"/>
                </a:solidFill>
                <a:latin typeface="Barlow Condensed SemiBold" panose="00000706000000000000" pitchFamily="2" charset="0"/>
              </a:rPr>
              <a:t>CONSIDER IT DONE</a:t>
            </a:r>
          </a:p>
        </p:txBody>
      </p:sp>
      <p:sp>
        <p:nvSpPr>
          <p:cNvPr id="3" name="Rectangle 2"/>
          <p:cNvSpPr/>
          <p:nvPr/>
        </p:nvSpPr>
        <p:spPr>
          <a:xfrm>
            <a:off x="1019356" y="529320"/>
            <a:ext cx="34868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600" dirty="0">
                <a:solidFill>
                  <a:prstClr val="white"/>
                </a:solidFill>
                <a:latin typeface="Barlow Condensed SemiBold" panose="00000706000000000000" pitchFamily="2" charset="0"/>
              </a:rPr>
              <a:t>IT’S AS EASY AS ABC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85066" y="2792442"/>
            <a:ext cx="93467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2400" dirty="0">
                <a:latin typeface="Barlow" pitchFamily="2" charset="77"/>
              </a:rPr>
              <a:t>Condensate prevention device available in under 8 weeks.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2400" dirty="0">
                <a:latin typeface="Barlow" pitchFamily="2" charset="77"/>
              </a:rPr>
              <a:t>Available at a substantial savings.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E285106-F6DD-99BD-710D-CE8A6458CF69}"/>
              </a:ext>
            </a:extLst>
          </p:cNvPr>
          <p:cNvSpPr/>
          <p:nvPr/>
        </p:nvSpPr>
        <p:spPr>
          <a:xfrm>
            <a:off x="1017388" y="2041001"/>
            <a:ext cx="63626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Barlow Condensed SemiBold" panose="00000706000000000000" pitchFamily="2" charset="0"/>
              </a:rPr>
              <a:t>Introducing the new </a:t>
            </a:r>
            <a:r>
              <a:rPr lang="en-US" sz="3600" dirty="0" err="1">
                <a:latin typeface="Barlow Condensed SemiBold" panose="00000706000000000000" pitchFamily="2" charset="0"/>
              </a:rPr>
              <a:t>ThermaRed</a:t>
            </a:r>
            <a:r>
              <a:rPr lang="en-US" sz="3600" dirty="0">
                <a:latin typeface="Barlow Condensed SemiBold" panose="00000706000000000000" pitchFamily="2" charset="0"/>
              </a:rPr>
              <a:t> CPD</a:t>
            </a:r>
          </a:p>
        </p:txBody>
      </p:sp>
    </p:spTree>
    <p:extLst>
      <p:ext uri="{BB962C8B-B14F-4D97-AF65-F5344CB8AC3E}">
        <p14:creationId xmlns:p14="http://schemas.microsoft.com/office/powerpoint/2010/main" val="20453758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7EFFC1-5616-5C07-7B14-3A9D3BAC52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9F91729-DB06-DB09-BE3C-9A47E8469FEA}"/>
              </a:ext>
            </a:extLst>
          </p:cNvPr>
          <p:cNvSpPr/>
          <p:nvPr/>
        </p:nvSpPr>
        <p:spPr>
          <a:xfrm>
            <a:off x="0" y="5829300"/>
            <a:ext cx="12192000" cy="1028701"/>
          </a:xfrm>
          <a:prstGeom prst="rect">
            <a:avLst/>
          </a:prstGeom>
          <a:solidFill>
            <a:srgbClr val="B2402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C91E46D-A951-7DD1-004C-2EA23F93E1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250" y="-1"/>
            <a:ext cx="12205250" cy="170497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072AD16-4DB2-39CA-32CB-E654D376F6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866" y="6003983"/>
            <a:ext cx="968139" cy="53972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3481D98-3075-8D3B-7033-47AF5D34D4B2}"/>
              </a:ext>
            </a:extLst>
          </p:cNvPr>
          <p:cNvSpPr txBox="1"/>
          <p:nvPr/>
        </p:nvSpPr>
        <p:spPr>
          <a:xfrm>
            <a:off x="9809670" y="6205150"/>
            <a:ext cx="17892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spc="300" dirty="0">
                <a:solidFill>
                  <a:schemeClr val="bg1"/>
                </a:solidFill>
                <a:latin typeface="Barlow Condensed SemiBold" panose="00000706000000000000" pitchFamily="2" charset="0"/>
              </a:rPr>
              <a:t>CONSIDER IT DONE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4C71252-AE13-D173-0208-882BFF1F41B2}"/>
              </a:ext>
            </a:extLst>
          </p:cNvPr>
          <p:cNvSpPr/>
          <p:nvPr/>
        </p:nvSpPr>
        <p:spPr>
          <a:xfrm>
            <a:off x="1019356" y="529320"/>
            <a:ext cx="34868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600" dirty="0">
                <a:solidFill>
                  <a:prstClr val="white"/>
                </a:solidFill>
                <a:latin typeface="Barlow Condensed SemiBold" panose="00000706000000000000" pitchFamily="2" charset="0"/>
              </a:rPr>
              <a:t>IT’S AS EASY AS ABC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37C7643-A9A9-F784-440A-F353250E2DFB}"/>
              </a:ext>
            </a:extLst>
          </p:cNvPr>
          <p:cNvSpPr txBox="1"/>
          <p:nvPr/>
        </p:nvSpPr>
        <p:spPr>
          <a:xfrm>
            <a:off x="1327868" y="2792442"/>
            <a:ext cx="985365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2400" dirty="0">
                <a:latin typeface="Barlow" pitchFamily="2" charset="77"/>
              </a:rPr>
              <a:t>Prevent vapor condensation in sterile vent and process filter applications. 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2400" dirty="0">
                <a:latin typeface="Barlow" pitchFamily="2" charset="77"/>
              </a:rPr>
              <a:t>Maintain operating integrity of hydrophobic vent filter cartridges in 5”, 10”, 20”, and 30” sizes. 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2400" dirty="0">
                <a:latin typeface="Barlow" pitchFamily="2" charset="77"/>
              </a:rPr>
              <a:t>Provide reliable functional and equivalent temperature control. 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2400" dirty="0">
                <a:latin typeface="Barlow" pitchFamily="2" charset="77"/>
              </a:rPr>
              <a:t>Fully compliant with current safety standards and regulations, such as UL approval.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984530-C74D-43B0-1E70-98883BBB235D}"/>
              </a:ext>
            </a:extLst>
          </p:cNvPr>
          <p:cNvSpPr/>
          <p:nvPr/>
        </p:nvSpPr>
        <p:spPr>
          <a:xfrm>
            <a:off x="1017388" y="2041001"/>
            <a:ext cx="726032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err="1">
                <a:latin typeface="Barlow Condensed SemiBold" panose="00000706000000000000" pitchFamily="2" charset="0"/>
              </a:rPr>
              <a:t>ThermaRed</a:t>
            </a:r>
            <a:r>
              <a:rPr lang="en-US" sz="3600" dirty="0">
                <a:latin typeface="Barlow Condensed SemiBold" panose="00000706000000000000" pitchFamily="2" charset="0"/>
              </a:rPr>
              <a:t> CPD is specifically designed to:</a:t>
            </a:r>
          </a:p>
        </p:txBody>
      </p:sp>
    </p:spTree>
    <p:extLst>
      <p:ext uri="{BB962C8B-B14F-4D97-AF65-F5344CB8AC3E}">
        <p14:creationId xmlns:p14="http://schemas.microsoft.com/office/powerpoint/2010/main" val="26383462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5829300"/>
            <a:ext cx="12192000" cy="1028701"/>
          </a:xfrm>
          <a:prstGeom prst="rect">
            <a:avLst/>
          </a:prstGeom>
          <a:solidFill>
            <a:srgbClr val="B2402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250" y="-1"/>
            <a:ext cx="12205250" cy="170497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866" y="6003983"/>
            <a:ext cx="968139" cy="53972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809670" y="6205150"/>
            <a:ext cx="17892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spc="300" dirty="0">
                <a:solidFill>
                  <a:schemeClr val="bg1"/>
                </a:solidFill>
                <a:latin typeface="Barlow Condensed SemiBold" panose="00000706000000000000" pitchFamily="2" charset="0"/>
              </a:rPr>
              <a:t>CONSIDER IT DONE</a:t>
            </a:r>
          </a:p>
        </p:txBody>
      </p:sp>
      <p:sp>
        <p:nvSpPr>
          <p:cNvPr id="3" name="Rectangle 2"/>
          <p:cNvSpPr/>
          <p:nvPr/>
        </p:nvSpPr>
        <p:spPr>
          <a:xfrm>
            <a:off x="1019356" y="529320"/>
            <a:ext cx="34868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600" dirty="0">
                <a:solidFill>
                  <a:prstClr val="white"/>
                </a:solidFill>
                <a:latin typeface="Barlow Condensed SemiBold" panose="00000706000000000000" pitchFamily="2" charset="0"/>
              </a:rPr>
              <a:t>IT’S AS EASY AS ABC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78073" y="2785465"/>
            <a:ext cx="847911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2400" dirty="0">
                <a:latin typeface="Barlow" pitchFamily="2" charset="77"/>
              </a:rPr>
              <a:t>High/low temperature alerts, power switching for high limit.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2400" dirty="0">
                <a:latin typeface="Barlow" pitchFamily="2" charset="77"/>
              </a:rPr>
              <a:t>Low temperature alarm to indicate a temperature change, power loss, or a similar outside influenced condition during a batch run.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DD75A87-7373-08EE-A9B5-83C8AAFA43BD}"/>
              </a:ext>
            </a:extLst>
          </p:cNvPr>
          <p:cNvSpPr/>
          <p:nvPr/>
        </p:nvSpPr>
        <p:spPr>
          <a:xfrm>
            <a:off x="1017388" y="2041001"/>
            <a:ext cx="644439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Barlow Condensed SemiBold" panose="00000706000000000000" pitchFamily="2" charset="0"/>
              </a:rPr>
              <a:t>Additional features of </a:t>
            </a:r>
            <a:r>
              <a:rPr lang="en-US" sz="3600" dirty="0" err="1">
                <a:latin typeface="Barlow Condensed SemiBold" panose="00000706000000000000" pitchFamily="2" charset="0"/>
              </a:rPr>
              <a:t>ThermaRed</a:t>
            </a:r>
            <a:r>
              <a:rPr lang="en-US" sz="3600" dirty="0">
                <a:latin typeface="Barlow Condensed SemiBold" panose="00000706000000000000" pitchFamily="2" charset="0"/>
              </a:rPr>
              <a:t> CPD</a:t>
            </a:r>
          </a:p>
        </p:txBody>
      </p:sp>
    </p:spTree>
    <p:extLst>
      <p:ext uri="{BB962C8B-B14F-4D97-AF65-F5344CB8AC3E}">
        <p14:creationId xmlns:p14="http://schemas.microsoft.com/office/powerpoint/2010/main" val="24802187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eater Jacket PPT" id="{D502D149-98C9-4139-8257-A03FAFCEFFBB}" vid="{CE87655B-363D-4778-AF0B-BFB4B2FC733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51</TotalTime>
  <Words>579</Words>
  <Application>Microsoft Macintosh PowerPoint</Application>
  <PresentationFormat>Widescreen</PresentationFormat>
  <Paragraphs>78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Barlow</vt:lpstr>
      <vt:lpstr>Barlow Condensed SemiBold</vt:lpstr>
      <vt:lpstr>Calibri</vt:lpstr>
      <vt:lpstr>Calibri Light</vt:lpstr>
      <vt:lpstr>Courier New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Brad Turner</dc:creator>
  <cp:lastModifiedBy>Brad Turner</cp:lastModifiedBy>
  <cp:revision>23</cp:revision>
  <dcterms:created xsi:type="dcterms:W3CDTF">2025-10-16T17:10:59Z</dcterms:created>
  <dcterms:modified xsi:type="dcterms:W3CDTF">2025-10-16T18:02:36Z</dcterms:modified>
</cp:coreProperties>
</file>